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40957-7E89-E3A1-06DD-CBED7C6933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DAC61F-6EB4-7718-A725-50ED8221BF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122A70D-440A-5C26-C4E2-F1D3BA5D66A5}"/>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5" name="Footer Placeholder 4">
            <a:extLst>
              <a:ext uri="{FF2B5EF4-FFF2-40B4-BE49-F238E27FC236}">
                <a16:creationId xmlns:a16="http://schemas.microsoft.com/office/drawing/2014/main" id="{82654A06-3C57-8FA7-BD07-B7D1F9E011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79CDF7-DF6A-99EE-B7B0-B70823C5F334}"/>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178666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85DF9-6E43-BEE1-90DF-4FC934DB974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2AF2F8-3EA2-2AFB-4727-D06BE36005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200DB1-EA1F-CA3C-CAE1-E65C788585DF}"/>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5" name="Footer Placeholder 4">
            <a:extLst>
              <a:ext uri="{FF2B5EF4-FFF2-40B4-BE49-F238E27FC236}">
                <a16:creationId xmlns:a16="http://schemas.microsoft.com/office/drawing/2014/main" id="{B6D1E1DB-F54D-26BD-F67E-B0A5C7D0BA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87F4B4-41B0-83BC-B4BA-DD70A52007FD}"/>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3709229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4B987A-017C-1FDC-354C-47FC44CD24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35F3B59-8E87-4A10-A96A-5997E57FEB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F164D6-47BF-5E8B-F851-90764C9D44A8}"/>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5" name="Footer Placeholder 4">
            <a:extLst>
              <a:ext uri="{FF2B5EF4-FFF2-40B4-BE49-F238E27FC236}">
                <a16:creationId xmlns:a16="http://schemas.microsoft.com/office/drawing/2014/main" id="{2C175C45-BF57-BA67-25D7-226D18EF57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C64A3A-B19E-769E-0545-46FBE54446DF}"/>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2227192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7BEDE-28AD-0A7F-B14E-BE8AECD6E0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5263A5-6A7E-CDEA-5A9D-40B777C9EB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544B7D-AFE3-B198-D578-62517F11370D}"/>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5" name="Footer Placeholder 4">
            <a:extLst>
              <a:ext uri="{FF2B5EF4-FFF2-40B4-BE49-F238E27FC236}">
                <a16:creationId xmlns:a16="http://schemas.microsoft.com/office/drawing/2014/main" id="{B1E03E5D-E4A4-3418-4F6A-D807E74992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E6EB15-41BA-5624-8BF9-C07C3408E537}"/>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98518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C5C66-C4FC-BA8C-82E5-C2AB797969D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154EABB-896F-BD27-7DF7-7ED661EFD1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85E2C6-35D7-F2E7-98E0-714064483153}"/>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5" name="Footer Placeholder 4">
            <a:extLst>
              <a:ext uri="{FF2B5EF4-FFF2-40B4-BE49-F238E27FC236}">
                <a16:creationId xmlns:a16="http://schemas.microsoft.com/office/drawing/2014/main" id="{6C023900-1D09-37F2-98EF-BDD727A252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3A76CB-2CDC-FD01-F67B-3CE0269ACC9F}"/>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1820047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FF01A-3585-3770-3102-0C792E3CBD9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22C7B0-40BF-8228-1252-0FA6A07839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CAFCD7-445E-3E81-33EE-5F8B9CFD2D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3A21652-CAC5-8A10-41F0-32AA73B98565}"/>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6" name="Footer Placeholder 5">
            <a:extLst>
              <a:ext uri="{FF2B5EF4-FFF2-40B4-BE49-F238E27FC236}">
                <a16:creationId xmlns:a16="http://schemas.microsoft.com/office/drawing/2014/main" id="{50EDFE2C-AC79-F852-419D-4DAFD98E64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59EDF8-C367-A488-B0EC-3E1574AAA896}"/>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2977450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680FE-E687-D389-656F-6FC2231CEBF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D1C17-7F52-6A28-037A-5EFBA40DCC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B1C532-A3EE-2923-DF80-A48A15BFCA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C9065BE-582D-54DB-30DE-A9660093C9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22522F-3A19-6F93-5712-0B4E7FDD59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C3EDF53-6D9E-ACEF-EAC9-B46BFC0E5A16}"/>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8" name="Footer Placeholder 7">
            <a:extLst>
              <a:ext uri="{FF2B5EF4-FFF2-40B4-BE49-F238E27FC236}">
                <a16:creationId xmlns:a16="http://schemas.microsoft.com/office/drawing/2014/main" id="{0B98AC24-ED65-87AF-502B-A3DBBA9F38B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C761FE-0DC1-9409-A4C9-96FDD1703088}"/>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2880752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139BD-3E0C-A0E8-3908-504B264337C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EBEA57A-81A0-2A64-0C68-C0A10F330579}"/>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4" name="Footer Placeholder 3">
            <a:extLst>
              <a:ext uri="{FF2B5EF4-FFF2-40B4-BE49-F238E27FC236}">
                <a16:creationId xmlns:a16="http://schemas.microsoft.com/office/drawing/2014/main" id="{B6A5F610-AE02-3081-7DCF-6554A08C80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BC1E8EF-8CD6-2DEB-2F9C-058933003C72}"/>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2737106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56BBC6-D9A0-1309-F98B-7B5AEAD267A0}"/>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3" name="Footer Placeholder 2">
            <a:extLst>
              <a:ext uri="{FF2B5EF4-FFF2-40B4-BE49-F238E27FC236}">
                <a16:creationId xmlns:a16="http://schemas.microsoft.com/office/drawing/2014/main" id="{05B00FA1-3427-F007-8A25-D1905269BC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2D7982-067B-AB15-1BBC-04632FBC9872}"/>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110608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ABE03-C389-DFD8-4F61-2712C41982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6CB47F-569B-85A5-F8AF-D70B87A634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110B03E-C2B6-6D93-9F8B-A0763C38A7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6B7CDA-9A2B-B94C-E02F-142E3A2BFEF3}"/>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6" name="Footer Placeholder 5">
            <a:extLst>
              <a:ext uri="{FF2B5EF4-FFF2-40B4-BE49-F238E27FC236}">
                <a16:creationId xmlns:a16="http://schemas.microsoft.com/office/drawing/2014/main" id="{70801535-6C4D-E22E-646E-08CABC42A6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D0DEA1-E1EA-2FB8-D5B1-E977D198630F}"/>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297755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6C1FD-2373-BB9C-C8E5-467532A9C9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BE60A96-FE6D-EC20-7F54-FD6BC023B8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5269EB5-DF95-7251-8112-4B8AC37176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0FD837-42D6-58AF-33C0-4B5C05DAD655}"/>
              </a:ext>
            </a:extLst>
          </p:cNvPr>
          <p:cNvSpPr>
            <a:spLocks noGrp="1"/>
          </p:cNvSpPr>
          <p:nvPr>
            <p:ph type="dt" sz="half" idx="10"/>
          </p:nvPr>
        </p:nvSpPr>
        <p:spPr/>
        <p:txBody>
          <a:bodyPr/>
          <a:lstStyle/>
          <a:p>
            <a:fld id="{E2244F54-3C7D-43D0-BD53-AFE84F261A29}" type="datetimeFigureOut">
              <a:rPr lang="en-GB" smtClean="0"/>
              <a:t>28.8.25</a:t>
            </a:fld>
            <a:endParaRPr lang="en-GB"/>
          </a:p>
        </p:txBody>
      </p:sp>
      <p:sp>
        <p:nvSpPr>
          <p:cNvPr id="6" name="Footer Placeholder 5">
            <a:extLst>
              <a:ext uri="{FF2B5EF4-FFF2-40B4-BE49-F238E27FC236}">
                <a16:creationId xmlns:a16="http://schemas.microsoft.com/office/drawing/2014/main" id="{B6AAF4EF-A6ED-9123-2D3B-40D9D11481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B17F49-7A5C-65B8-918A-0E6B9A210258}"/>
              </a:ext>
            </a:extLst>
          </p:cNvPr>
          <p:cNvSpPr>
            <a:spLocks noGrp="1"/>
          </p:cNvSpPr>
          <p:nvPr>
            <p:ph type="sldNum" sz="quarter" idx="12"/>
          </p:nvPr>
        </p:nvSpPr>
        <p:spPr/>
        <p:txBody>
          <a:bodyPr/>
          <a:lstStyle/>
          <a:p>
            <a:fld id="{1D6A6E2B-132E-4DA8-B82F-33F7B1081882}" type="slidenum">
              <a:rPr lang="en-GB" smtClean="0"/>
              <a:t>‹#›</a:t>
            </a:fld>
            <a:endParaRPr lang="en-GB"/>
          </a:p>
        </p:txBody>
      </p:sp>
    </p:spTree>
    <p:extLst>
      <p:ext uri="{BB962C8B-B14F-4D97-AF65-F5344CB8AC3E}">
        <p14:creationId xmlns:p14="http://schemas.microsoft.com/office/powerpoint/2010/main" val="46592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921BD-7267-AB9D-B4D9-ECFB9B39C8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F41892-1B9A-A06A-13DA-5BB5080E15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439C6B-D94D-1146-4014-6F863A7DBE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2244F54-3C7D-43D0-BD53-AFE84F261A29}" type="datetimeFigureOut">
              <a:rPr lang="en-GB" smtClean="0"/>
              <a:t>28.8.25</a:t>
            </a:fld>
            <a:endParaRPr lang="en-GB"/>
          </a:p>
        </p:txBody>
      </p:sp>
      <p:sp>
        <p:nvSpPr>
          <p:cNvPr id="5" name="Footer Placeholder 4">
            <a:extLst>
              <a:ext uri="{FF2B5EF4-FFF2-40B4-BE49-F238E27FC236}">
                <a16:creationId xmlns:a16="http://schemas.microsoft.com/office/drawing/2014/main" id="{ED854FF6-B966-DBF2-161D-0F04D8762E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882B9A5-7640-51B7-C714-69DF4D818C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6A6E2B-132E-4DA8-B82F-33F7B1081882}" type="slidenum">
              <a:rPr lang="en-GB" smtClean="0"/>
              <a:t>‹#›</a:t>
            </a:fld>
            <a:endParaRPr lang="en-GB"/>
          </a:p>
        </p:txBody>
      </p:sp>
    </p:spTree>
    <p:extLst>
      <p:ext uri="{BB962C8B-B14F-4D97-AF65-F5344CB8AC3E}">
        <p14:creationId xmlns:p14="http://schemas.microsoft.com/office/powerpoint/2010/main" val="2171375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1473C-B2B8-88B0-0CBC-60E26DE10592}"/>
              </a:ext>
            </a:extLst>
          </p:cNvPr>
          <p:cNvSpPr>
            <a:spLocks noGrp="1"/>
          </p:cNvSpPr>
          <p:nvPr>
            <p:ph type="ctrTitle"/>
          </p:nvPr>
        </p:nvSpPr>
        <p:spPr>
          <a:xfrm>
            <a:off x="1243012" y="504824"/>
            <a:ext cx="9705975" cy="1185863"/>
          </a:xfrm>
        </p:spPr>
        <p:txBody>
          <a:bodyPr>
            <a:normAutofit fontScale="90000"/>
          </a:bodyPr>
          <a:lstStyle/>
          <a:p>
            <a:r>
              <a:rPr lang="nb-NO" dirty="0">
                <a:solidFill>
                  <a:schemeClr val="accent2">
                    <a:lumMod val="75000"/>
                  </a:schemeClr>
                </a:solidFill>
              </a:rPr>
              <a:t>Periodeplan september og oktober </a:t>
            </a:r>
            <a:endParaRPr lang="en-GB" dirty="0">
              <a:solidFill>
                <a:schemeClr val="accent2">
                  <a:lumMod val="75000"/>
                </a:schemeClr>
              </a:solidFill>
            </a:endParaRPr>
          </a:p>
        </p:txBody>
      </p:sp>
      <p:sp>
        <p:nvSpPr>
          <p:cNvPr id="3" name="Subtitle 2">
            <a:extLst>
              <a:ext uri="{FF2B5EF4-FFF2-40B4-BE49-F238E27FC236}">
                <a16:creationId xmlns:a16="http://schemas.microsoft.com/office/drawing/2014/main" id="{4A77ADC4-1009-3A49-95FA-0C1AB1F70E7F}"/>
              </a:ext>
            </a:extLst>
          </p:cNvPr>
          <p:cNvSpPr>
            <a:spLocks noGrp="1"/>
          </p:cNvSpPr>
          <p:nvPr>
            <p:ph type="subTitle" idx="1"/>
          </p:nvPr>
        </p:nvSpPr>
        <p:spPr>
          <a:xfrm>
            <a:off x="545591" y="1901952"/>
            <a:ext cx="3249169" cy="4636008"/>
          </a:xfrm>
        </p:spPr>
        <p:txBody>
          <a:bodyPr>
            <a:normAutofit fontScale="47500" lnSpcReduction="20000"/>
          </a:bodyPr>
          <a:lstStyle/>
          <a:p>
            <a:pPr algn="l">
              <a:lnSpc>
                <a:spcPct val="120000"/>
              </a:lnSpc>
            </a:pPr>
            <a:r>
              <a:rPr lang="nb-NO" sz="3100" dirty="0"/>
              <a:t>VIKTIGE DATOER:</a:t>
            </a:r>
            <a:br>
              <a:rPr lang="nb-NO" sz="3100" dirty="0"/>
            </a:br>
            <a:r>
              <a:rPr lang="nb-NO" sz="3100" dirty="0"/>
              <a:t> </a:t>
            </a:r>
            <a:br>
              <a:rPr lang="nb-NO" sz="3100" dirty="0"/>
            </a:br>
            <a:r>
              <a:rPr lang="nb-NO" sz="3100" b="1" u="sng" dirty="0">
                <a:solidFill>
                  <a:srgbClr val="7030A0"/>
                </a:solidFill>
              </a:rPr>
              <a:t>September</a:t>
            </a:r>
          </a:p>
          <a:p>
            <a:pPr marL="285750" indent="-285750" algn="l">
              <a:lnSpc>
                <a:spcPct val="120000"/>
              </a:lnSpc>
              <a:buFont typeface="Wingdings" panose="05000000000000000000" pitchFamily="2" charset="2"/>
              <a:buChar char="ü"/>
            </a:pPr>
            <a:r>
              <a:rPr lang="nb-NO" sz="3100" dirty="0"/>
              <a:t>9.september: Foreldremøte</a:t>
            </a:r>
          </a:p>
          <a:p>
            <a:pPr marL="285750" indent="-285750" algn="l">
              <a:lnSpc>
                <a:spcPct val="120000"/>
              </a:lnSpc>
              <a:buFont typeface="Wingdings" panose="05000000000000000000" pitchFamily="2" charset="2"/>
              <a:buChar char="ü"/>
            </a:pPr>
            <a:r>
              <a:rPr lang="nb-NO" sz="3100" dirty="0"/>
              <a:t>Uke 36: Brannvernuke </a:t>
            </a:r>
          </a:p>
          <a:p>
            <a:pPr marL="285750" indent="-285750" algn="l">
              <a:lnSpc>
                <a:spcPct val="120000"/>
              </a:lnSpc>
              <a:buFont typeface="Wingdings" panose="05000000000000000000" pitchFamily="2" charset="2"/>
              <a:buChar char="ü"/>
            </a:pPr>
            <a:r>
              <a:rPr lang="nb-NO" sz="3100" dirty="0"/>
              <a:t>24 september: </a:t>
            </a:r>
            <a:r>
              <a:rPr lang="nb-NO" sz="3100" dirty="0" err="1"/>
              <a:t>Suppedag</a:t>
            </a:r>
            <a:r>
              <a:rPr lang="nb-NO" sz="3100" dirty="0"/>
              <a:t> på </a:t>
            </a:r>
            <a:r>
              <a:rPr lang="nb-NO" sz="3100" dirty="0" err="1"/>
              <a:t>Sæteren</a:t>
            </a:r>
            <a:r>
              <a:rPr lang="nb-NO" sz="3100" dirty="0"/>
              <a:t> gård  (se arrangement på </a:t>
            </a:r>
            <a:r>
              <a:rPr lang="nb-NO" sz="3100" dirty="0" err="1"/>
              <a:t>kidplan</a:t>
            </a:r>
            <a:r>
              <a:rPr lang="nb-NO" sz="3100" dirty="0"/>
              <a:t>)</a:t>
            </a:r>
            <a:br>
              <a:rPr lang="nb-NO" sz="3100" dirty="0"/>
            </a:br>
            <a:br>
              <a:rPr lang="nb-NO" sz="3100" dirty="0"/>
            </a:br>
            <a:r>
              <a:rPr lang="nb-NO" sz="3100" b="1" u="sng" dirty="0">
                <a:solidFill>
                  <a:srgbClr val="7030A0"/>
                </a:solidFill>
              </a:rPr>
              <a:t>Oktober</a:t>
            </a:r>
            <a:r>
              <a:rPr lang="nb-NO" sz="3100" dirty="0"/>
              <a:t> </a:t>
            </a:r>
          </a:p>
          <a:p>
            <a:pPr marL="285750" indent="-285750" algn="l">
              <a:lnSpc>
                <a:spcPct val="120000"/>
              </a:lnSpc>
              <a:buFont typeface="Wingdings" panose="05000000000000000000" pitchFamily="2" charset="2"/>
              <a:buChar char="ü"/>
            </a:pPr>
            <a:r>
              <a:rPr lang="nb-NO" sz="3100" dirty="0"/>
              <a:t>Uke 41: Dugnadsuke</a:t>
            </a:r>
          </a:p>
          <a:p>
            <a:pPr marL="285750" indent="-285750" algn="l">
              <a:lnSpc>
                <a:spcPct val="120000"/>
              </a:lnSpc>
              <a:buFont typeface="Wingdings" panose="05000000000000000000" pitchFamily="2" charset="2"/>
              <a:buChar char="ü"/>
            </a:pPr>
            <a:r>
              <a:rPr lang="nb-NO" sz="3100" dirty="0"/>
              <a:t>Uke 42: Mat uke </a:t>
            </a:r>
          </a:p>
          <a:p>
            <a:pPr marL="285750" indent="-285750" algn="l">
              <a:lnSpc>
                <a:spcPct val="120000"/>
              </a:lnSpc>
              <a:buFont typeface="Wingdings" panose="05000000000000000000" pitchFamily="2" charset="2"/>
              <a:buChar char="ü"/>
            </a:pPr>
            <a:r>
              <a:rPr lang="nb-NO" sz="3100" dirty="0"/>
              <a:t>24 oktober: FN dagen</a:t>
            </a:r>
          </a:p>
          <a:p>
            <a:pPr marL="285750" indent="-285750" algn="l">
              <a:lnSpc>
                <a:spcPct val="120000"/>
              </a:lnSpc>
              <a:buFont typeface="Wingdings" panose="05000000000000000000" pitchFamily="2" charset="2"/>
              <a:buChar char="ü"/>
            </a:pPr>
            <a:r>
              <a:rPr lang="nb-NO" sz="3100" dirty="0"/>
              <a:t>31.oktober: Planleggingsdag, barnehagen stengt</a:t>
            </a:r>
            <a:br>
              <a:rPr lang="nb-NO" sz="1800" dirty="0"/>
            </a:br>
            <a:endParaRPr lang="nb-NO" sz="1800" dirty="0"/>
          </a:p>
        </p:txBody>
      </p:sp>
      <p:pic>
        <p:nvPicPr>
          <p:cNvPr id="1026" name="Picture 2" descr="Fototapet Høst bakgrunn med fargerike blader. - PIXERS.NO">
            <a:extLst>
              <a:ext uri="{FF2B5EF4-FFF2-40B4-BE49-F238E27FC236}">
                <a16:creationId xmlns:a16="http://schemas.microsoft.com/office/drawing/2014/main" id="{75EBE6AB-C849-49B7-7DCF-5030F8054D2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89" t="2423" r="21732" b="18392"/>
          <a:stretch>
            <a:fillRect/>
          </a:stretch>
        </p:blipFill>
        <p:spPr bwMode="auto">
          <a:xfrm>
            <a:off x="4343400" y="1624012"/>
            <a:ext cx="4324350" cy="3424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6114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C46EBF-DD75-DEB7-0631-E06871A2707C}"/>
              </a:ext>
            </a:extLst>
          </p:cNvPr>
          <p:cNvSpPr>
            <a:spLocks noGrp="1"/>
          </p:cNvSpPr>
          <p:nvPr>
            <p:ph type="title"/>
          </p:nvPr>
        </p:nvSpPr>
        <p:spPr>
          <a:xfrm>
            <a:off x="572493" y="238539"/>
            <a:ext cx="11018520" cy="1434415"/>
          </a:xfrm>
        </p:spPr>
        <p:txBody>
          <a:bodyPr anchor="b">
            <a:normAutofit/>
          </a:bodyPr>
          <a:lstStyle/>
          <a:p>
            <a:r>
              <a:rPr lang="nb-NO" sz="5400" dirty="0"/>
              <a:t>September og oktober </a:t>
            </a:r>
            <a:endParaRPr lang="en-GB" sz="5400" dirty="0"/>
          </a:p>
        </p:txBody>
      </p:sp>
      <p:sp>
        <p:nvSpPr>
          <p:cNvPr id="410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C26607C-0928-22F4-0595-4107FF928E5C}"/>
              </a:ext>
            </a:extLst>
          </p:cNvPr>
          <p:cNvSpPr>
            <a:spLocks noGrp="1"/>
          </p:cNvSpPr>
          <p:nvPr>
            <p:ph idx="1"/>
          </p:nvPr>
        </p:nvSpPr>
        <p:spPr>
          <a:xfrm>
            <a:off x="572493" y="1856613"/>
            <a:ext cx="6713552" cy="4906899"/>
          </a:xfrm>
        </p:spPr>
        <p:txBody>
          <a:bodyPr anchor="t">
            <a:normAutofit fontScale="92500" lnSpcReduction="20000"/>
          </a:bodyPr>
          <a:lstStyle/>
          <a:p>
            <a:pPr marL="0" indent="0">
              <a:buNone/>
            </a:pPr>
            <a:r>
              <a:rPr lang="nb-NO" sz="1400" dirty="0"/>
              <a:t>I september og oktober måned fortsetter vi å fokusere på tilvenning. </a:t>
            </a:r>
            <a:br>
              <a:rPr lang="nb-NO" sz="1400" dirty="0"/>
            </a:br>
            <a:br>
              <a:rPr lang="nb-NO" sz="1400" dirty="0"/>
            </a:br>
            <a:r>
              <a:rPr lang="nb-NO" sz="1400" dirty="0"/>
              <a:t>I oppstarten av barnehageåret har vi fokus på trygghet, tilknytning, gruppetilhørighet og relasjoner. Når mange nye barn begynner samtidig, er det viktig å skape en rolig og forutsigbar hverdag der barna blir møtt med varme, nærhet og tid. Gjennom daglige situasjoner setter vi ord på barnas følelser og støtter dem i det de opplever. På denne måten lærer barna at følelsene deres blir sett, forstått og tatt på alvor. Vi ønsker å gi hvert barn en trygg base, der de kan utforske, leke og bygge relasjoner til både voksne og barn.</a:t>
            </a:r>
          </a:p>
          <a:p>
            <a:pPr marL="0" indent="0">
              <a:buNone/>
            </a:pPr>
            <a:r>
              <a:rPr lang="nb-NO" sz="1400" dirty="0"/>
              <a:t>Slik jobber vi i hverdagen:</a:t>
            </a:r>
            <a:br>
              <a:rPr lang="nb-NO" sz="1400" dirty="0"/>
            </a:br>
            <a:endParaRPr lang="nb-NO" sz="1400" dirty="0"/>
          </a:p>
          <a:p>
            <a:r>
              <a:rPr lang="nb-NO" sz="1400" dirty="0"/>
              <a:t>Gir barna faste rutiner og tydelige rammer, slik at dagen blir forutsigbar.</a:t>
            </a:r>
          </a:p>
          <a:p>
            <a:r>
              <a:rPr lang="nb-NO" sz="1400" dirty="0"/>
              <a:t>Er fysisk nær barna og tilgjengelige for trøst, glede og lek.</a:t>
            </a:r>
          </a:p>
          <a:p>
            <a:r>
              <a:rPr lang="nb-NO" sz="1400" dirty="0"/>
              <a:t>Bruker språket aktivt for å sette ord på følelser og situasjoner.</a:t>
            </a:r>
          </a:p>
          <a:p>
            <a:r>
              <a:rPr lang="nb-NO" sz="1400" dirty="0"/>
              <a:t>Tilrettelegger for små lekegrupper hvor barna kan oppleve mestring, tilhørighet og felleskap</a:t>
            </a:r>
          </a:p>
          <a:p>
            <a:r>
              <a:rPr lang="nb-NO" sz="1400" dirty="0"/>
              <a:t>Skaper små øyeblikk av fellesskap gjennom sang, rim, regler og lek.</a:t>
            </a:r>
          </a:p>
          <a:p>
            <a:pPr marL="0" indent="0">
              <a:buNone/>
            </a:pPr>
            <a:r>
              <a:rPr lang="nb-NO" sz="1400" dirty="0"/>
              <a:t>Den første tiden i barnehagen er en viktig «investering» til videre i barnehageårene.  Barna skal ikke bare bli trygge i seg selv, men også bli en del av en større gruppe. Dette er uvant for mange. Så vi bruker mye tid på å være «barnas stemme», ved å sette ord på hva de tenker og føler. Hvis et barn for eksempel vil ha en leke fra en annen og tar den ut av hånden til den andre, kan vi si: ville du også ha den leken? Den var opptatt nå, men vi kan spørre om du kan få den når den er ledig. Vi ser også ofte at barn kan dytte/dra/ i andre barn når de søker kontakt. Istedenfor at vi sier: nei ikke dytt/dra! Kan vi si: «Ville du leke med h*n nå? Da kan vi spørre: skal vi leke sammen?» I den alderen barna er i nå er det lite verbalt språk og det er derfor enda viktigere at vi som voksne setter oss inn i barnas tanker og følelser. Dette ser vi gir god effekt og barna blir etter hvert veldig gode i samspill med hverandre og i leken.</a:t>
            </a:r>
            <a:r>
              <a:rPr lang="nb-NO" sz="1000" dirty="0"/>
              <a:t> </a:t>
            </a:r>
            <a:br>
              <a:rPr lang="nb-NO" sz="1000" dirty="0"/>
            </a:br>
            <a:endParaRPr lang="en-GB" sz="1000" dirty="0"/>
          </a:p>
        </p:txBody>
      </p:sp>
      <p:pic>
        <p:nvPicPr>
          <p:cNvPr id="4098" name="Picture 2" descr="100+ gratis bilder av Høst-Blader Mal og Natur - Pixabay">
            <a:extLst>
              <a:ext uri="{FF2B5EF4-FFF2-40B4-BE49-F238E27FC236}">
                <a16:creationId xmlns:a16="http://schemas.microsoft.com/office/drawing/2014/main" id="{92A5317D-E841-A61C-8718-5D627EA703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3906" r="44726"/>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730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5" name="Rectangle 206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87429A-8B1D-3201-7234-B39B43B2457D}"/>
              </a:ext>
            </a:extLst>
          </p:cNvPr>
          <p:cNvSpPr>
            <a:spLocks noGrp="1"/>
          </p:cNvSpPr>
          <p:nvPr>
            <p:ph type="title"/>
          </p:nvPr>
        </p:nvSpPr>
        <p:spPr>
          <a:xfrm>
            <a:off x="549633" y="-240049"/>
            <a:ext cx="11018520" cy="1434415"/>
          </a:xfrm>
        </p:spPr>
        <p:txBody>
          <a:bodyPr anchor="b">
            <a:normAutofit/>
          </a:bodyPr>
          <a:lstStyle/>
          <a:p>
            <a:r>
              <a:rPr lang="en-GB" sz="5400" dirty="0" err="1"/>
              <a:t>Positivt</a:t>
            </a:r>
            <a:r>
              <a:rPr lang="en-GB" sz="5400" dirty="0"/>
              <a:t> </a:t>
            </a:r>
            <a:r>
              <a:rPr lang="en-GB" sz="5400" dirty="0" err="1"/>
              <a:t>klima</a:t>
            </a:r>
            <a:r>
              <a:rPr lang="en-GB" sz="5400" dirty="0"/>
              <a:t> </a:t>
            </a:r>
          </a:p>
        </p:txBody>
      </p:sp>
      <p:sp>
        <p:nvSpPr>
          <p:cNvPr id="2064"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77F2D77-55DF-F971-904F-749846C240CF}"/>
              </a:ext>
            </a:extLst>
          </p:cNvPr>
          <p:cNvSpPr>
            <a:spLocks noGrp="1"/>
          </p:cNvSpPr>
          <p:nvPr>
            <p:ph idx="1"/>
          </p:nvPr>
        </p:nvSpPr>
        <p:spPr>
          <a:xfrm>
            <a:off x="549633" y="1842716"/>
            <a:ext cx="6794142" cy="4796970"/>
          </a:xfrm>
        </p:spPr>
        <p:txBody>
          <a:bodyPr anchor="t">
            <a:normAutofit fontScale="92500" lnSpcReduction="20000"/>
          </a:bodyPr>
          <a:lstStyle/>
          <a:p>
            <a:pPr marL="0" indent="0">
              <a:buNone/>
            </a:pPr>
            <a:r>
              <a:rPr lang="nb-NO" sz="1400" dirty="0"/>
              <a:t>Når de yngste barna starter i barnehagen, legger vi stor vekt på å skape et trygt, varmt og positivt klima. Barna er i en sårbar fase hvor de møter nye mennesker, rutiner og omgivelser, og vår viktigste oppgave er å bygge en god relasjon og skape en atmosfære preget av omsorg, trygghet og glede.</a:t>
            </a:r>
            <a:br>
              <a:rPr lang="nb-NO" sz="1400" dirty="0"/>
            </a:br>
            <a:br>
              <a:rPr lang="nb-NO" sz="1400" dirty="0"/>
            </a:br>
            <a:r>
              <a:rPr lang="nb-NO" sz="1400" dirty="0"/>
              <a:t>Hvordan vi arbeider med positivt klima:</a:t>
            </a:r>
            <a:br>
              <a:rPr lang="nb-NO" sz="1400" dirty="0"/>
            </a:br>
            <a:endParaRPr lang="nb-NO" sz="1400" dirty="0"/>
          </a:p>
          <a:p>
            <a:pPr marL="0" indent="0">
              <a:buNone/>
            </a:pPr>
            <a:r>
              <a:rPr lang="nb-NO" sz="1400" b="1" u="sng" dirty="0"/>
              <a:t>Trygghet og tilknytning</a:t>
            </a:r>
            <a:r>
              <a:rPr lang="nb-NO" sz="1400" dirty="0"/>
              <a:t>: Vi møter barna med varme blikk, smil og fysisk nærhet (fang, kos, trøst). Hvert barn skal oppleve at de har en trygg voksen å søke til når de trenger det.</a:t>
            </a:r>
          </a:p>
          <a:p>
            <a:pPr marL="0" indent="0">
              <a:buNone/>
            </a:pPr>
            <a:r>
              <a:rPr lang="nb-NO" sz="1400" b="1" u="sng" dirty="0"/>
              <a:t>Positiv samspill</a:t>
            </a:r>
            <a:r>
              <a:rPr lang="nb-NO" sz="1400" b="1" dirty="0"/>
              <a:t>: </a:t>
            </a:r>
            <a:r>
              <a:rPr lang="nb-NO" sz="1400" dirty="0"/>
              <a:t>Vi setter ord på barnas følelser, anerkjenner deres uttrykk og gleder oss sammen med dem over små og store opplevelser.</a:t>
            </a:r>
          </a:p>
          <a:p>
            <a:pPr marL="0" indent="0">
              <a:buNone/>
            </a:pPr>
            <a:r>
              <a:rPr lang="nb-NO" sz="1400" b="1" u="sng" dirty="0"/>
              <a:t>Forutsigbarhet</a:t>
            </a:r>
            <a:r>
              <a:rPr lang="nb-NO" sz="1400" dirty="0"/>
              <a:t>: Vi skaper faste rutiner og tydelig struktur i hverdagen. Dette gir barna trygghet til å utforske og delta.</a:t>
            </a:r>
          </a:p>
          <a:p>
            <a:pPr marL="0" indent="0">
              <a:buNone/>
            </a:pPr>
            <a:r>
              <a:rPr lang="nb-NO" sz="1400" b="1" u="sng" dirty="0"/>
              <a:t>Anerkjennelse og mestring</a:t>
            </a:r>
            <a:r>
              <a:rPr lang="nb-NO" sz="1400" dirty="0"/>
              <a:t>: Vi bekrefter barnas initiativ, gir ros og oppmuntring, og tilrettelegger slik at de får oppleve mestring i hverdagslige situasjoner ().</a:t>
            </a:r>
          </a:p>
          <a:p>
            <a:pPr marL="0" indent="0">
              <a:buNone/>
            </a:pPr>
            <a:r>
              <a:rPr lang="nb-NO" sz="1400" b="1" u="sng" dirty="0"/>
              <a:t>Inkludering: </a:t>
            </a:r>
            <a:r>
              <a:rPr lang="nb-NO" sz="1400" dirty="0"/>
              <a:t>Vi ser hele barnegruppen og tilrettelegger for fellesskap. Selv om barna er små, støtter vi tidlige sosiale samspill som å leke ved siden av hverandre, dele leker og imitere hverandre.</a:t>
            </a:r>
          </a:p>
          <a:p>
            <a:pPr marL="0" indent="0">
              <a:buNone/>
            </a:pPr>
            <a:r>
              <a:rPr lang="nb-NO" sz="1400" b="1" u="sng" dirty="0"/>
              <a:t>Voksenrollen</a:t>
            </a:r>
            <a:r>
              <a:rPr lang="nb-NO" sz="1400" u="sng" dirty="0"/>
              <a:t>: </a:t>
            </a:r>
            <a:r>
              <a:rPr lang="nb-NO" sz="1400" dirty="0"/>
              <a:t>Vi voksne er rolige, tilstedeværende og sensitive. Vi modellerer positiv væremåte, både i samspill med barna og med hverandre som kolleger.</a:t>
            </a:r>
          </a:p>
          <a:p>
            <a:pPr marL="0" indent="0">
              <a:buNone/>
            </a:pPr>
            <a:br>
              <a:rPr lang="nb-NO" sz="1400" dirty="0"/>
            </a:br>
            <a:r>
              <a:rPr lang="nb-NO" sz="1400" dirty="0"/>
              <a:t>Et positivt klima skapes ikke av enkeltstående handlinger, men av summen av små, daglige møter. Når barna opplever varme, trygghet og glede i barnehagen, legger vi et grunnlag for trivsel, utvikling og læring.</a:t>
            </a:r>
          </a:p>
          <a:p>
            <a:pPr marL="0" indent="0">
              <a:buNone/>
            </a:pPr>
            <a:br>
              <a:rPr lang="nb-NO" sz="900" dirty="0"/>
            </a:br>
            <a:endParaRPr lang="en-GB" sz="900" dirty="0"/>
          </a:p>
        </p:txBody>
      </p:sp>
      <p:pic>
        <p:nvPicPr>
          <p:cNvPr id="2050" name="Picture 2" descr="Pin on Happy">
            <a:extLst>
              <a:ext uri="{FF2B5EF4-FFF2-40B4-BE49-F238E27FC236}">
                <a16:creationId xmlns:a16="http://schemas.microsoft.com/office/drawing/2014/main" id="{72A7DE1D-C939-03F7-03E3-19EADB2808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086" r="4750" b="3"/>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1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A5701-6639-3A04-3C44-A9B4AA11595F}"/>
              </a:ext>
            </a:extLst>
          </p:cNvPr>
          <p:cNvSpPr>
            <a:spLocks noGrp="1"/>
          </p:cNvSpPr>
          <p:nvPr>
            <p:ph type="ctrTitle"/>
          </p:nvPr>
        </p:nvSpPr>
        <p:spPr>
          <a:xfrm>
            <a:off x="87630" y="95504"/>
            <a:ext cx="10277475" cy="889000"/>
          </a:xfrm>
        </p:spPr>
        <p:txBody>
          <a:bodyPr>
            <a:normAutofit fontScale="90000"/>
          </a:bodyPr>
          <a:lstStyle/>
          <a:p>
            <a:r>
              <a:rPr lang="nb-NO"/>
              <a:t>Utvikling av tanke og forståelse </a:t>
            </a:r>
            <a:endParaRPr lang="en-GB" dirty="0"/>
          </a:p>
        </p:txBody>
      </p:sp>
      <p:sp>
        <p:nvSpPr>
          <p:cNvPr id="3" name="Subtitle 2">
            <a:extLst>
              <a:ext uri="{FF2B5EF4-FFF2-40B4-BE49-F238E27FC236}">
                <a16:creationId xmlns:a16="http://schemas.microsoft.com/office/drawing/2014/main" id="{6548B010-200F-CD28-969C-63C691DAC818}"/>
              </a:ext>
            </a:extLst>
          </p:cNvPr>
          <p:cNvSpPr>
            <a:spLocks noGrp="1"/>
          </p:cNvSpPr>
          <p:nvPr>
            <p:ph type="subTitle" idx="1"/>
          </p:nvPr>
        </p:nvSpPr>
        <p:spPr>
          <a:xfrm>
            <a:off x="173355" y="969962"/>
            <a:ext cx="8141970" cy="5688013"/>
          </a:xfrm>
        </p:spPr>
        <p:txBody>
          <a:bodyPr>
            <a:normAutofit fontScale="25000" lnSpcReduction="20000"/>
          </a:bodyPr>
          <a:lstStyle/>
          <a:p>
            <a:pPr algn="l"/>
            <a:r>
              <a:rPr lang="nb-NO" sz="5600" b="1" dirty="0"/>
              <a:t>Utvikling av tanke og forståelse hos de yngste barna i barnehagen</a:t>
            </a:r>
            <a:endParaRPr lang="nb-NO" sz="5600" dirty="0"/>
          </a:p>
          <a:p>
            <a:pPr algn="l"/>
            <a:r>
              <a:rPr lang="nb-NO" sz="5600" dirty="0"/>
              <a:t>Barnehagen legger vi grunnlaget for barnas videre utvikling av tanke og forståelse gjennom lek, samspill og hverdagsaktiviteter. For ettåringene som nettopp har begynt i barnehagen, handler dette først og fremst om å bli kjent med seg selv, de andre barna, de voksne og miljøet rundt seg.</a:t>
            </a:r>
            <a:br>
              <a:rPr lang="nb-NO" sz="5600" dirty="0"/>
            </a:br>
            <a:br>
              <a:rPr lang="nb-NO" sz="5600" dirty="0"/>
            </a:br>
            <a:r>
              <a:rPr lang="nb-NO" sz="5200" b="1" u="sng" dirty="0"/>
              <a:t>Trygghet som utgangspunkt</a:t>
            </a:r>
          </a:p>
          <a:p>
            <a:pPr algn="l"/>
            <a:r>
              <a:rPr lang="nb-NO" sz="5600" dirty="0"/>
              <a:t>Vi vet at barn først kan utforske og utvikle forståelse når de føler seg trygge. Derfor er tilvenningsperioden viktig: å møte faste voksne, følge forutsigbare rutiner og få tid til å skape relasjoner. Trygghet gir rom for nysgjerrighet, undring og læring.</a:t>
            </a:r>
          </a:p>
          <a:p>
            <a:pPr algn="l"/>
            <a:r>
              <a:rPr lang="nb-NO" sz="5600" b="1" u="sng" dirty="0"/>
              <a:t>Lek og utforskning</a:t>
            </a:r>
          </a:p>
          <a:p>
            <a:pPr algn="l"/>
            <a:r>
              <a:rPr lang="nb-NO" sz="5600" dirty="0"/>
              <a:t>Gjennom lek utvikler barna forståelse av verden. Når de stabler klosser, putter ting inn og ut av en boks, eller utforsker vann og sand, opplever de begreper som «stor og liten», «tom og full», «inne og ute». Slik legges grunnlaget for begrepslæring og logisk tenkning.</a:t>
            </a:r>
          </a:p>
          <a:p>
            <a:pPr algn="l"/>
            <a:r>
              <a:rPr lang="nb-NO" sz="5600" b="1" u="sng" dirty="0"/>
              <a:t>Språk og kommunikasjon</a:t>
            </a:r>
          </a:p>
          <a:p>
            <a:pPr algn="l"/>
            <a:r>
              <a:rPr lang="nb-NO" sz="5600" dirty="0"/>
              <a:t>Voksne setter ord på barnas handlinger, følelser og opplevelser: «Du ruller ballen!», «Nå ble det mye vann på bordet». Dette hjelper barna å knytte språk til handlinger og følelser, og bidrar til å utvikle både tanke og forståelse.</a:t>
            </a:r>
          </a:p>
          <a:p>
            <a:pPr algn="l"/>
            <a:r>
              <a:rPr lang="nb-NO" sz="5600" b="1" u="sng" dirty="0"/>
              <a:t>Sosial forståelse</a:t>
            </a:r>
          </a:p>
          <a:p>
            <a:pPr algn="l"/>
            <a:r>
              <a:rPr lang="nb-NO" sz="5600" dirty="0"/>
              <a:t>Selv om de er små, begynner barna å oppdage at andre har tanker og følelser. Når en voksen hjelper dem å dele leker eller setter ord på følelser («Jeg ser du ble lei deg da du mistet klossen»), utvikler de gradvis evnen til å forstå samspill og fellesskap.</a:t>
            </a:r>
          </a:p>
          <a:p>
            <a:pPr algn="l"/>
            <a:r>
              <a:rPr lang="nb-NO" sz="5600" b="1" u="sng" dirty="0"/>
              <a:t>Hverdagslige situasjoner</a:t>
            </a:r>
          </a:p>
          <a:p>
            <a:pPr algn="l"/>
            <a:r>
              <a:rPr lang="nb-NO" sz="5600" dirty="0"/>
              <a:t>Omsorgsrutiner som måltid, påkledning og bleieskift brukes aktivt som læringssituasjoner. Her kan barna utforske sammenhenger, oppleve mestring og lære nye begreper. For eksempel å vente på tur, å finne riktig arm til genseren, eller å smake på ulik mat.</a:t>
            </a:r>
          </a:p>
          <a:p>
            <a:endParaRPr lang="en-GB" dirty="0"/>
          </a:p>
        </p:txBody>
      </p:sp>
      <p:pic>
        <p:nvPicPr>
          <p:cNvPr id="3074" name="Picture 2" descr="Många barn leker med leksaker 370558 Vektorkonst på Vecteezy">
            <a:extLst>
              <a:ext uri="{FF2B5EF4-FFF2-40B4-BE49-F238E27FC236}">
                <a16:creationId xmlns:a16="http://schemas.microsoft.com/office/drawing/2014/main" id="{EEE55189-94CA-0A55-F3CC-4A6AA9215C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4750" y="1952624"/>
            <a:ext cx="3055860" cy="2085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435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TotalTime>
  <Words>1098</Words>
  <Application>Microsoft Office PowerPoint</Application>
  <PresentationFormat>Widescreen</PresentationFormat>
  <Paragraphs>40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Wingdings</vt:lpstr>
      <vt:lpstr>Office Theme</vt:lpstr>
      <vt:lpstr>Periodeplan september og oktober </vt:lpstr>
      <vt:lpstr>September og oktober </vt:lpstr>
      <vt:lpstr>Positivt klima </vt:lpstr>
      <vt:lpstr>Utvikling av tanke og forståelse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Mads Schwencke</dc:creator>
  <cp:lastModifiedBy>Mads Schwencke</cp:lastModifiedBy>
  <cp:revision>6</cp:revision>
  <dcterms:created xsi:type="dcterms:W3CDTF">2025-08-19T09:54:31Z</dcterms:created>
  <dcterms:modified xsi:type="dcterms:W3CDTF">2025-08-28T11:44:26Z</dcterms:modified>
</cp:coreProperties>
</file>